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98"/>
  </p:notesMasterIdLst>
  <p:handoutMasterIdLst>
    <p:handoutMasterId r:id="rId99"/>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75" r:id="rId19"/>
    <p:sldId id="1310" r:id="rId20"/>
    <p:sldId id="1315" r:id="rId21"/>
    <p:sldId id="1365" r:id="rId22"/>
    <p:sldId id="1372" r:id="rId23"/>
    <p:sldId id="1374" r:id="rId24"/>
    <p:sldId id="1380" r:id="rId25"/>
    <p:sldId id="1387" r:id="rId26"/>
    <p:sldId id="1388" r:id="rId27"/>
    <p:sldId id="1399" r:id="rId28"/>
    <p:sldId id="1400" r:id="rId29"/>
    <p:sldId id="1385" r:id="rId30"/>
    <p:sldId id="1386" r:id="rId31"/>
    <p:sldId id="1311" r:id="rId32"/>
    <p:sldId id="1346" r:id="rId33"/>
    <p:sldId id="1312" r:id="rId34"/>
    <p:sldId id="1313" r:id="rId35"/>
    <p:sldId id="1318" r:id="rId36"/>
    <p:sldId id="1397" r:id="rId37"/>
    <p:sldId id="1317" r:id="rId38"/>
    <p:sldId id="1383" r:id="rId39"/>
    <p:sldId id="1316" r:id="rId40"/>
    <p:sldId id="1393" r:id="rId41"/>
    <p:sldId id="1398" r:id="rId42"/>
    <p:sldId id="1373" r:id="rId43"/>
    <p:sldId id="1322" r:id="rId44"/>
    <p:sldId id="1366" r:id="rId45"/>
    <p:sldId id="1376" r:id="rId46"/>
    <p:sldId id="1377" r:id="rId47"/>
    <p:sldId id="1371" r:id="rId48"/>
    <p:sldId id="1321" r:id="rId49"/>
    <p:sldId id="1319" r:id="rId50"/>
    <p:sldId id="1392" r:id="rId51"/>
    <p:sldId id="1395" r:id="rId52"/>
    <p:sldId id="1396" r:id="rId53"/>
    <p:sldId id="1394" r:id="rId54"/>
    <p:sldId id="1367" r:id="rId55"/>
    <p:sldId id="1320" r:id="rId56"/>
    <p:sldId id="1329" r:id="rId57"/>
    <p:sldId id="1378" r:id="rId58"/>
    <p:sldId id="1384" r:id="rId59"/>
    <p:sldId id="1391" r:id="rId60"/>
    <p:sldId id="1381" r:id="rId61"/>
    <p:sldId id="1390" r:id="rId62"/>
    <p:sldId id="1389" r:id="rId63"/>
    <p:sldId id="1382" r:id="rId64"/>
    <p:sldId id="1353" r:id="rId65"/>
    <p:sldId id="1369" r:id="rId66"/>
    <p:sldId id="1359" r:id="rId67"/>
    <p:sldId id="1326" r:id="rId68"/>
    <p:sldId id="1328" r:id="rId69"/>
    <p:sldId id="1330" r:id="rId70"/>
    <p:sldId id="1331" r:id="rId71"/>
    <p:sldId id="1332" r:id="rId72"/>
    <p:sldId id="1333" r:id="rId73"/>
    <p:sldId id="1334" r:id="rId74"/>
    <p:sldId id="1336" r:id="rId75"/>
    <p:sldId id="1337" r:id="rId76"/>
    <p:sldId id="1338" r:id="rId77"/>
    <p:sldId id="1339" r:id="rId78"/>
    <p:sldId id="1340" r:id="rId79"/>
    <p:sldId id="1341" r:id="rId80"/>
    <p:sldId id="1342" r:id="rId81"/>
    <p:sldId id="1343" r:id="rId82"/>
    <p:sldId id="1344" r:id="rId83"/>
    <p:sldId id="1345" r:id="rId84"/>
    <p:sldId id="1347" r:id="rId85"/>
    <p:sldId id="1348" r:id="rId86"/>
    <p:sldId id="1349" r:id="rId87"/>
    <p:sldId id="1350" r:id="rId88"/>
    <p:sldId id="1351" r:id="rId89"/>
    <p:sldId id="1352" r:id="rId90"/>
    <p:sldId id="1354" r:id="rId91"/>
    <p:sldId id="1355" r:id="rId92"/>
    <p:sldId id="1356" r:id="rId93"/>
    <p:sldId id="1357" r:id="rId94"/>
    <p:sldId id="1358" r:id="rId95"/>
    <p:sldId id="1360" r:id="rId96"/>
    <p:sldId id="1248" r:id="rId9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Lst>
        </p14:section>
        <p14:section name="Security and Identity" id="{5E3C52FA-00F2-40ED-A3B9-A7611893FF0C}">
          <p14:sldIdLst>
            <p14:sldId id="1374"/>
            <p14:sldId id="1380"/>
            <p14:sldId id="1387"/>
            <p14:sldId id="1388"/>
            <p14:sldId id="1399"/>
            <p14:sldId id="1400"/>
          </p14:sldIdLst>
        </p14:section>
        <p14:section name="Monitoring and Management" id="{28AA5DD4-0222-4485-8A64-B64A471FEDD1}">
          <p14:sldIdLst>
            <p14:sldId id="1385"/>
            <p14:sldId id="1386"/>
            <p14:sldId id="1311"/>
            <p14:sldId id="1346"/>
            <p14:sldId id="1312"/>
            <p14:sldId id="1313"/>
            <p14:sldId id="1318"/>
            <p14:sldId id="1397"/>
            <p14:sldId id="1317"/>
            <p14:sldId id="1383"/>
            <p14:sldId id="1316"/>
            <p14:sldId id="1393"/>
            <p14:sldId id="1398"/>
          </p14:sldIdLst>
        </p14:section>
        <p14:section name="Compute" id="{FB7D2959-E17D-4DC7-96EF-027B33C29860}">
          <p14:sldIdLst>
            <p14:sldId id="1373"/>
            <p14:sldId id="1322"/>
            <p14:sldId id="1366"/>
            <p14:sldId id="1376"/>
            <p14:sldId id="1377"/>
          </p14:sldIdLst>
        </p14:section>
        <p14:section name="Networking" id="{1973D467-A781-4391-A2DB-42D93A29276E}">
          <p14:sldIdLst>
            <p14:sldId id="1371"/>
            <p14:sldId id="1321"/>
            <p14:sldId id="1319"/>
            <p14:sldId id="1392"/>
            <p14:sldId id="1395"/>
            <p14:sldId id="1396"/>
            <p14:sldId id="1394"/>
            <p14:sldId id="1367"/>
            <p14:sldId id="1320"/>
            <p14:sldId id="1329"/>
            <p14:sldId id="1378"/>
            <p14:sldId id="1384"/>
            <p14:sldId id="1391"/>
          </p14:sldIdLst>
        </p14:section>
        <p14:section name="Database and Storage" id="{4D623DC5-484B-4FED-915C-02FBBDFAE266}">
          <p14:sldIdLst>
            <p14:sldId id="1381"/>
            <p14:sldId id="1390"/>
          </p14:sldIdLst>
        </p14:section>
        <p14:section name="Development Tools" id="{0F87F8AA-2AA9-4127-B3A7-EEA3EF8D90B4}">
          <p14:sldIdLst>
            <p14:sldId id="1389"/>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20" autoAdjust="0"/>
    <p:restoredTop sz="88832" autoAdjust="0"/>
  </p:normalViewPr>
  <p:slideViewPr>
    <p:cSldViewPr>
      <p:cViewPr varScale="1">
        <p:scale>
          <a:sx n="67" d="100"/>
          <a:sy n="67" d="100"/>
        </p:scale>
        <p:origin x="24" y="873"/>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4/6/2018 12:24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4/6/2018 12:15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isecurity.org/benchmark/az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2798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03894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32337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7027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8012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46004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2327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9985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01422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55813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https://docs.microsoft.com/en-us/windows-server/identity/securing-privileged-access/securing-privileged-access-reference-material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989535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sng" kern="1200" dirty="0">
                <a:solidFill>
                  <a:schemeClr val="tx1"/>
                </a:solidFill>
                <a:effectLst/>
                <a:latin typeface="Segoe UI Light" pitchFamily="34" charset="0"/>
                <a:ea typeface="+mn-ea"/>
                <a:cs typeface="+mn-cs"/>
                <a:hlinkClick r:id="rId3"/>
              </a:rPr>
              <a:t>https://www.cisecurity.org/benchmark/azure/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6331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1654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636757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28452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23166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939419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635805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71386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39267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98332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https://docs.microsoft.com/en-us/azure/security-center/security-center-export-data-to-siem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866310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72659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489845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1002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210488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143613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387342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530445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260225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994026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https://docs.microsoft.com/en-us/azure/architecture/reference-architectures/hybrid-networking/hub-spoke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7685130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690500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806635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361430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6655053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2124050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166845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5463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66615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5526536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877713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7386804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4271624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157052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4972169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4897995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5487844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85901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1506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0432553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2170425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745562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6961430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2177292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4465705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0217184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307272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77134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10272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350705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9489597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0467759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5205908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8272290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9629145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244597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4/6/2018 12:15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693640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4/6/2018 12:15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documentation/articles/vpn-gateway-about-vpn-device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mailto:admin@gov.slg044.u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blogs.msdn.microsoft.com/azuregov/2016/08/11/stakeholders-in-the-authorization-to-operate-proces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azure.microsoft.com/en-us/documentation/learning-paths/site-recovery/" TargetMode="External"/><Relationship Id="rId5" Type="http://schemas.openxmlformats.org/officeDocument/2006/relationships/hyperlink" Target="https://docs.microsoft.com/en-us/azure/site-recovery/site-recovery-sql" TargetMode="External"/><Relationship Id="rId4" Type="http://schemas.openxmlformats.org/officeDocument/2006/relationships/hyperlink" Target="https://docs.microsoft.com/en-us/azure/azure-government/documentation-government-services-monitoringandmanagement"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willstg/AzureFoundation/blob/master/Metadata/AF_ARM_AzureSystemRequirements_Working.xlsx"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willstg/AzureFoundation/blob/master/Presentations/SOW_AzureFoundation_Working.docx"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hyperlink" Target="https://github.com/willstg/AzureFoundation"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8" Type="http://schemas.openxmlformats.org/officeDocument/2006/relationships/hyperlink" Target="http://aka.ms/AzureEntSupport" TargetMode="External"/><Relationship Id="rId13" Type="http://schemas.openxmlformats.org/officeDocument/2006/relationships/hyperlink" Target="http://blog.mikehacker.net/2015/01/18/getting-started-with-powershell-for-azure-government/" TargetMode="External"/><Relationship Id="rId3" Type="http://schemas.openxmlformats.org/officeDocument/2006/relationships/hyperlink" Target="https://ea.azure.com/" TargetMode="External"/><Relationship Id="rId7" Type="http://schemas.openxmlformats.org/officeDocument/2006/relationships/hyperlink" Target="https://manage.windowsazure.us/" TargetMode="External"/><Relationship Id="rId12" Type="http://schemas.openxmlformats.org/officeDocument/2006/relationships/hyperlink" Target="https://blogs.msdn.microsoft.com/azuregov/2016/06/12/managing-azure-government-subscriptions-with-powershell/"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hyperlink" Target="https://manage.windowsazure.com/" TargetMode="External"/><Relationship Id="rId11" Type="http://schemas.openxmlformats.org/officeDocument/2006/relationships/hyperlink" Target="https://azure.microsoft.com/en-us/documentation/government/" TargetMode="External"/><Relationship Id="rId5" Type="http://schemas.openxmlformats.org/officeDocument/2006/relationships/hyperlink" Target="https://account.windowsazure.com/" TargetMode="External"/><Relationship Id="rId10" Type="http://schemas.openxmlformats.org/officeDocument/2006/relationships/hyperlink" Target="https://portal.office.com/" TargetMode="External"/><Relationship Id="rId4" Type="http://schemas.openxmlformats.org/officeDocument/2006/relationships/hyperlink" Target="https://account.windowsazure.us/" TargetMode="External"/><Relationship Id="rId9" Type="http://schemas.openxmlformats.org/officeDocument/2006/relationships/hyperlink" Target="http://aka.ms/azuregovsupport" TargetMode="External"/><Relationship Id="rId14" Type="http://schemas.openxmlformats.org/officeDocument/2006/relationships/hyperlink" Target="https://blogs.msdn.microsoft.com/allthingscontainer/2016/09/28/the-worlds-most-complete-review-of-the-azure-porta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blogs.msdn.microsoft.com/azuregov/2016/09/20/how-to-use-storage-explorer-with-microsoft-azure-for-government/" TargetMode="External"/><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3" Type="http://schemas.openxmlformats.org/officeDocument/2006/relationships/hyperlink" Target="http://datacenter-tco-tool.azurewebsites.net/home"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hyperlink" Target="https://portal.office.com/Signup?OfferId=B07A1127-DE83-4a6d-9F85-2C104BDAE8B4&amp;dl=ENTERPRISEPACK&amp;culture=en-US&amp;country=US&amp;ali=1" TargetMode="External"/><Relationship Id="rId5" Type="http://schemas.openxmlformats.org/officeDocument/2006/relationships/hyperlink" Target="https://www.yammer.com/msuspartner/#/threads/inGroup?type=in_group&amp;feedId=3145169" TargetMode="External"/><Relationship Id="rId4" Type="http://schemas.openxmlformats.org/officeDocument/2006/relationships/hyperlink" Target="https://www.microsoftpartnerinvestment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3"/>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3"/>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3"/>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3"/>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3"/>
              </a:rPr>
              <a:t>admin@gov.slg044.us</a:t>
            </a:r>
            <a:r>
              <a:rPr lang="en-US" sz="2000" dirty="0"/>
              <a:t>), limitation of no pass-through authentication.</a:t>
            </a:r>
          </a:p>
          <a:p>
            <a:pPr marL="457200" indent="-457200">
              <a:buFont typeface="+mj-lt"/>
              <a:buAutoNum type="alphaLcParenR"/>
            </a:pPr>
            <a:r>
              <a:rPr lang="en-US" sz="2000" dirty="0"/>
              <a:t>B2B Integrated identities (not available yet):  (admin@slg044.us)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A6A2-5E26-4953-B877-9A6DAEE07BC2}"/>
              </a:ext>
            </a:extLst>
          </p:cNvPr>
          <p:cNvSpPr>
            <a:spLocks noGrp="1"/>
          </p:cNvSpPr>
          <p:nvPr>
            <p:ph type="title"/>
          </p:nvPr>
        </p:nvSpPr>
        <p:spPr/>
        <p:txBody>
          <a:bodyPr/>
          <a:lstStyle/>
          <a:p>
            <a:r>
              <a:rPr lang="en-US" dirty="0"/>
              <a:t>Securing Privileged Access</a:t>
            </a:r>
          </a:p>
        </p:txBody>
      </p:sp>
      <p:sp>
        <p:nvSpPr>
          <p:cNvPr id="3" name="Text Placeholder 2">
            <a:extLst>
              <a:ext uri="{FF2B5EF4-FFF2-40B4-BE49-F238E27FC236}">
                <a16:creationId xmlns:a16="http://schemas.microsoft.com/office/drawing/2014/main" id="{C8E95D94-A428-4882-9171-652EC3EF49C0}"/>
              </a:ext>
            </a:extLst>
          </p:cNvPr>
          <p:cNvSpPr>
            <a:spLocks noGrp="1"/>
          </p:cNvSpPr>
          <p:nvPr>
            <p:ph type="body" sz="quarter" idx="10"/>
          </p:nvPr>
        </p:nvSpPr>
        <p:spPr>
          <a:xfrm>
            <a:off x="274638" y="1212850"/>
            <a:ext cx="7238999" cy="5816977"/>
          </a:xfrm>
        </p:spPr>
        <p:txBody>
          <a:bodyPr/>
          <a:lstStyle/>
          <a:p>
            <a:r>
              <a:rPr lang="en-US" sz="2000" dirty="0"/>
              <a:t>The AzureFoundation is designed to have Network Security Groups that will allow for privileged users to have access to workstations.  </a:t>
            </a:r>
          </a:p>
          <a:p>
            <a:r>
              <a:rPr lang="en-US" sz="2000" b="1" dirty="0"/>
              <a:t>Tier 0</a:t>
            </a:r>
            <a:r>
              <a:rPr lang="en-US" sz="2000" dirty="0"/>
              <a:t> - Direct Control of enterprise identities in the environment. The security sensitivity of all Tier 0 assets is equivalent as they are all effectively in control of each other.</a:t>
            </a:r>
          </a:p>
          <a:p>
            <a:endParaRPr lang="en-US" sz="2000" dirty="0"/>
          </a:p>
          <a:p>
            <a:r>
              <a:rPr lang="en-US" sz="2000" b="1" dirty="0"/>
              <a:t>Tier 1</a:t>
            </a:r>
            <a:r>
              <a:rPr lang="en-US" sz="2000" dirty="0"/>
              <a:t> - Control of enterprise servers and applications. A common example role is server administrators who maintain these operating systems with the ability to impact all enterprise services.</a:t>
            </a:r>
          </a:p>
          <a:p>
            <a:endParaRPr lang="en-US" sz="2000" dirty="0"/>
          </a:p>
          <a:p>
            <a:r>
              <a:rPr lang="en-US" sz="2000" b="1" dirty="0"/>
              <a:t>Tier 2</a:t>
            </a:r>
            <a:r>
              <a:rPr lang="en-US" sz="2000" dirty="0"/>
              <a:t> - Control of user workstations and devices. Tier 2 administrator accounts have administrative control of a significant amount of business value that is hosted on user workstations and devices. Examples include Help Desk and computer support administrators because they can impact the integrity of almost any user data.</a:t>
            </a:r>
          </a:p>
          <a:p>
            <a:endParaRPr lang="en-US" sz="2000" dirty="0"/>
          </a:p>
        </p:txBody>
      </p:sp>
      <p:pic>
        <p:nvPicPr>
          <p:cNvPr id="5" name="Picture 4" descr="a diagram with three layers, layer 0, 1 and 2">
            <a:extLst>
              <a:ext uri="{FF2B5EF4-FFF2-40B4-BE49-F238E27FC236}">
                <a16:creationId xmlns:a16="http://schemas.microsoft.com/office/drawing/2014/main" id="{6CDD0B3A-FBFF-423A-AA20-39597979C477}"/>
              </a:ext>
            </a:extLst>
          </p:cNvPr>
          <p:cNvPicPr>
            <a:picLocks noChangeAspect="1"/>
          </p:cNvPicPr>
          <p:nvPr/>
        </p:nvPicPr>
        <p:blipFill>
          <a:blip r:embed="rId3"/>
          <a:stretch>
            <a:fillRect/>
          </a:stretch>
        </p:blipFill>
        <p:spPr>
          <a:xfrm>
            <a:off x="7688897" y="1257145"/>
            <a:ext cx="4472940" cy="2499360"/>
          </a:xfrm>
          <a:prstGeom prst="rect">
            <a:avLst/>
          </a:prstGeom>
        </p:spPr>
      </p:pic>
    </p:spTree>
    <p:extLst>
      <p:ext uri="{BB962C8B-B14F-4D97-AF65-F5344CB8AC3E}">
        <p14:creationId xmlns:p14="http://schemas.microsoft.com/office/powerpoint/2010/main" val="7678480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DF92-7101-4AF7-8756-1620CD2BFB6C}"/>
              </a:ext>
            </a:extLst>
          </p:cNvPr>
          <p:cNvSpPr>
            <a:spLocks noGrp="1"/>
          </p:cNvSpPr>
          <p:nvPr>
            <p:ph type="title"/>
          </p:nvPr>
        </p:nvSpPr>
        <p:spPr/>
        <p:txBody>
          <a:bodyPr/>
          <a:lstStyle/>
          <a:p>
            <a:r>
              <a:rPr lang="en-US" dirty="0"/>
              <a:t>Azure Security Center </a:t>
            </a:r>
          </a:p>
        </p:txBody>
      </p:sp>
      <p:sp>
        <p:nvSpPr>
          <p:cNvPr id="3" name="Text Placeholder 2">
            <a:extLst>
              <a:ext uri="{FF2B5EF4-FFF2-40B4-BE49-F238E27FC236}">
                <a16:creationId xmlns:a16="http://schemas.microsoft.com/office/drawing/2014/main" id="{E0767F92-E3CF-4F30-916E-525BB7FB4E7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9989170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3"/>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3"/>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4"/>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3"/>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4401205"/>
          </a:xfrm>
          <a:prstGeom prst="rect">
            <a:avLst/>
          </a:prstGeom>
        </p:spPr>
        <p:txBody>
          <a:bodyPr wrap="square">
            <a:spAutoFit/>
          </a:bodyPr>
          <a:lstStyle/>
          <a:p>
            <a:r>
              <a:rPr lang="en-US" sz="4000" dirty="0"/>
              <a:t>What’s in the AzureFoundation?</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979E-18A1-465A-BC47-FFB85E0AEBA0}"/>
              </a:ext>
            </a:extLst>
          </p:cNvPr>
          <p:cNvSpPr>
            <a:spLocks noGrp="1"/>
          </p:cNvSpPr>
          <p:nvPr>
            <p:ph type="title"/>
          </p:nvPr>
        </p:nvSpPr>
        <p:spPr/>
        <p:txBody>
          <a:bodyPr/>
          <a:lstStyle/>
          <a:p>
            <a:r>
              <a:rPr lang="en-US" dirty="0"/>
              <a:t>Visualization</a:t>
            </a:r>
          </a:p>
        </p:txBody>
      </p:sp>
      <p:sp>
        <p:nvSpPr>
          <p:cNvPr id="5" name="Text Placeholder 4">
            <a:extLst>
              <a:ext uri="{FF2B5EF4-FFF2-40B4-BE49-F238E27FC236}">
                <a16:creationId xmlns:a16="http://schemas.microsoft.com/office/drawing/2014/main" id="{09372A00-96E4-4F4E-A522-03AD5F2332CF}"/>
              </a:ext>
            </a:extLst>
          </p:cNvPr>
          <p:cNvSpPr>
            <a:spLocks noGrp="1"/>
          </p:cNvSpPr>
          <p:nvPr>
            <p:ph type="body" sz="quarter" idx="10"/>
          </p:nvPr>
        </p:nvSpPr>
        <p:spPr>
          <a:xfrm>
            <a:off x="274638" y="1212850"/>
            <a:ext cx="3200399" cy="3323987"/>
          </a:xfrm>
        </p:spPr>
        <p:txBody>
          <a:bodyPr/>
          <a:lstStyle/>
          <a:p>
            <a:pPr marL="571500" indent="-571500">
              <a:buFont typeface="Arial" panose="020B0604020202020204" pitchFamily="34" charset="0"/>
              <a:buChar char="•"/>
            </a:pPr>
            <a:r>
              <a:rPr lang="en-US" sz="2000" dirty="0"/>
              <a:t>Two Enrollments</a:t>
            </a:r>
          </a:p>
          <a:p>
            <a:pPr marL="571500" indent="-571500">
              <a:buFont typeface="Arial" panose="020B0604020202020204" pitchFamily="34" charset="0"/>
              <a:buChar char="•"/>
            </a:pPr>
            <a:r>
              <a:rPr lang="en-US" sz="2000" dirty="0"/>
              <a:t>Multiple Departments</a:t>
            </a:r>
          </a:p>
          <a:p>
            <a:pPr marL="571500" indent="-571500">
              <a:buFont typeface="Arial" panose="020B0604020202020204" pitchFamily="34" charset="0"/>
              <a:buChar char="•"/>
            </a:pPr>
            <a:r>
              <a:rPr lang="en-US" sz="2000" dirty="0"/>
              <a:t>Two Accounts per Department</a:t>
            </a:r>
          </a:p>
          <a:p>
            <a:pPr marL="571500" indent="-571500">
              <a:buFont typeface="Arial" panose="020B0604020202020204" pitchFamily="34" charset="0"/>
              <a:buChar char="•"/>
            </a:pPr>
            <a:r>
              <a:rPr lang="en-US" sz="2000" dirty="0"/>
              <a:t>Five Managed Subscriptions </a:t>
            </a:r>
          </a:p>
          <a:p>
            <a:pPr marL="571500" indent="-571500">
              <a:buFont typeface="Arial" panose="020B0604020202020204" pitchFamily="34" charset="0"/>
              <a:buChar char="•"/>
            </a:pPr>
            <a:r>
              <a:rPr lang="en-US" sz="2000" dirty="0"/>
              <a:t>Multiple Sandboxes</a:t>
            </a:r>
          </a:p>
          <a:p>
            <a:pPr marL="571500" indent="-571500">
              <a:buFont typeface="Arial" panose="020B0604020202020204" pitchFamily="34" charset="0"/>
              <a:buChar char="•"/>
            </a:pPr>
            <a:r>
              <a:rPr lang="en-US" sz="2000" dirty="0"/>
              <a:t>Two Regions</a:t>
            </a:r>
          </a:p>
          <a:p>
            <a:pPr marL="571500" indent="-571500">
              <a:buFont typeface="Arial" panose="020B0604020202020204" pitchFamily="34" charset="0"/>
              <a:buChar char="•"/>
            </a:pPr>
            <a:r>
              <a:rPr lang="en-US" sz="2000" dirty="0"/>
              <a:t>IP space carved from /16 RFC1918</a:t>
            </a:r>
          </a:p>
        </p:txBody>
      </p:sp>
      <p:pic>
        <p:nvPicPr>
          <p:cNvPr id="6" name="Picture 5">
            <a:extLst>
              <a:ext uri="{FF2B5EF4-FFF2-40B4-BE49-F238E27FC236}">
                <a16:creationId xmlns:a16="http://schemas.microsoft.com/office/drawing/2014/main" id="{71A9F6EC-B1EC-4431-8067-B407C7E22E95}"/>
              </a:ext>
            </a:extLst>
          </p:cNvPr>
          <p:cNvPicPr>
            <a:picLocks noChangeAspect="1"/>
          </p:cNvPicPr>
          <p:nvPr/>
        </p:nvPicPr>
        <p:blipFill>
          <a:blip r:embed="rId3"/>
          <a:stretch>
            <a:fillRect/>
          </a:stretch>
        </p:blipFill>
        <p:spPr>
          <a:xfrm>
            <a:off x="3658357" y="449262"/>
            <a:ext cx="8778118" cy="6402389"/>
          </a:xfrm>
          <a:prstGeom prst="rect">
            <a:avLst/>
          </a:prstGeom>
        </p:spPr>
      </p:pic>
    </p:spTree>
    <p:extLst>
      <p:ext uri="{BB962C8B-B14F-4D97-AF65-F5344CB8AC3E}">
        <p14:creationId xmlns:p14="http://schemas.microsoft.com/office/powerpoint/2010/main" val="5853662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8916"/>
          </a:xfrm>
        </p:spPr>
        <p:txBody>
          <a:bodyPr/>
          <a:lstStyle/>
          <a:p>
            <a:r>
              <a:rPr lang="en-US" dirty="0"/>
              <a:t>One (or more) Subscription(s) versus Five Subscriptions</a:t>
            </a:r>
          </a:p>
          <a:p>
            <a:pPr lvl="1"/>
            <a:r>
              <a:rPr lang="en-US" dirty="0"/>
              <a:t>Using one or five or more subscription can be facilitated by modifying the subscription that is associated to VNET.</a:t>
            </a:r>
          </a:p>
          <a:p>
            <a:r>
              <a:rPr lang="en-US" dirty="0"/>
              <a:t>Network Redundancy</a:t>
            </a:r>
          </a:p>
          <a:p>
            <a:r>
              <a:rPr lang="en-US" dirty="0"/>
              <a:t>Site Redundancy</a:t>
            </a:r>
          </a:p>
          <a:p>
            <a:r>
              <a:rPr lang="en-US" dirty="0"/>
              <a:t>Hybrid Clouds (Commercial and Government)</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Alternative Approaches</a:t>
            </a:r>
          </a:p>
        </p:txBody>
      </p:sp>
    </p:spTree>
    <p:extLst>
      <p:ext uri="{BB962C8B-B14F-4D97-AF65-F5344CB8AC3E}">
        <p14:creationId xmlns:p14="http://schemas.microsoft.com/office/powerpoint/2010/main" val="8851745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3767" y="147372"/>
            <a:ext cx="9428940" cy="66997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1CCFF-EBC2-4C77-8417-50FB7DB77A0D}"/>
              </a:ext>
            </a:extLst>
          </p:cNvPr>
          <p:cNvSpPr/>
          <p:nvPr/>
        </p:nvSpPr>
        <p:spPr>
          <a:xfrm>
            <a:off x="3109913" y="1235106"/>
            <a:ext cx="6216650" cy="369332"/>
          </a:xfrm>
          <a:prstGeom prst="rect">
            <a:avLst/>
          </a:prstGeom>
        </p:spPr>
        <p:txBody>
          <a:bodyPr>
            <a:spAutoFit/>
          </a:bodyPr>
          <a:lstStyle/>
          <a:p>
            <a:r>
              <a:rPr lang="en-US" dirty="0">
                <a:latin typeface="Calibri" panose="020F0502020204030204" pitchFamily="34" charset="0"/>
                <a:ea typeface="Calibri" panose="020F0502020204030204" pitchFamily="34" charset="0"/>
              </a:rPr>
              <a:t> </a:t>
            </a:r>
          </a:p>
        </p:txBody>
      </p:sp>
      <p:sp>
        <p:nvSpPr>
          <p:cNvPr id="5" name="Title 4">
            <a:extLst>
              <a:ext uri="{FF2B5EF4-FFF2-40B4-BE49-F238E27FC236}">
                <a16:creationId xmlns:a16="http://schemas.microsoft.com/office/drawing/2014/main" id="{CEB214C2-5D7A-4BDC-8BEE-139486C09CFB}"/>
              </a:ext>
            </a:extLst>
          </p:cNvPr>
          <p:cNvSpPr>
            <a:spLocks noGrp="1"/>
          </p:cNvSpPr>
          <p:nvPr>
            <p:ph type="title"/>
          </p:nvPr>
        </p:nvSpPr>
        <p:spPr/>
        <p:txBody>
          <a:bodyPr/>
          <a:lstStyle/>
          <a:p>
            <a:r>
              <a:rPr lang="en-US" dirty="0"/>
              <a:t>Azure Site Recovery</a:t>
            </a:r>
          </a:p>
        </p:txBody>
      </p:sp>
      <p:sp>
        <p:nvSpPr>
          <p:cNvPr id="6" name="Text Placeholder 5">
            <a:extLst>
              <a:ext uri="{FF2B5EF4-FFF2-40B4-BE49-F238E27FC236}">
                <a16:creationId xmlns:a16="http://schemas.microsoft.com/office/drawing/2014/main" id="{0901C659-F7D2-44EF-8688-B97F8B3F4761}"/>
              </a:ext>
            </a:extLst>
          </p:cNvPr>
          <p:cNvSpPr>
            <a:spLocks noGrp="1"/>
          </p:cNvSpPr>
          <p:nvPr>
            <p:ph type="body" sz="quarter" idx="10"/>
          </p:nvPr>
        </p:nvSpPr>
        <p:spPr>
          <a:xfrm>
            <a:off x="274638" y="1212850"/>
            <a:ext cx="11887200" cy="3354765"/>
          </a:xfrm>
        </p:spPr>
        <p:txBody>
          <a:bodyPr/>
          <a:lstStyle/>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majority of these questions are answered in our </a:t>
            </a:r>
            <a:r>
              <a:rPr lang="en-US" sz="1800" u="sng" dirty="0">
                <a:solidFill>
                  <a:srgbClr val="0563C1"/>
                </a:solidFill>
                <a:latin typeface="Calibri" panose="020F0502020204030204" pitchFamily="34" charset="0"/>
                <a:ea typeface="Calibri" panose="020F0502020204030204" pitchFamily="34" charset="0"/>
                <a:hlinkClick r:id="rId3"/>
              </a:rPr>
              <a:t>public documentation</a:t>
            </a:r>
            <a:r>
              <a:rPr lang="en-US" sz="1800" dirty="0">
                <a:solidFill>
                  <a:srgbClr val="505050"/>
                </a:solidFill>
                <a:latin typeface="Calibri" panose="020F0502020204030204" pitchFamily="34" charset="0"/>
                <a:ea typeface="Calibri" panose="020F0502020204030204" pitchFamily="34" charset="0"/>
              </a:rPr>
              <a:t> for Site Recovery with all of the current features and limitations.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You can see the Azure Gov differences at: </a:t>
            </a:r>
            <a:r>
              <a:rPr lang="en-US" sz="1800" u="sng" dirty="0">
                <a:solidFill>
                  <a:srgbClr val="0563C1"/>
                </a:solidFill>
                <a:latin typeface="Calibri" panose="020F0502020204030204" pitchFamily="34" charset="0"/>
                <a:ea typeface="Calibri" panose="020F0502020204030204" pitchFamily="34" charset="0"/>
                <a:hlinkClick r:id="rId4"/>
              </a:rPr>
              <a:t>https://docs.microsoft.com/en-us/azure/azure-government/documentation-government-services-monitoringandmanagement</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documentation does a good job of breaking down how-</a:t>
            </a:r>
            <a:r>
              <a:rPr lang="en-US" sz="1800" dirty="0" err="1">
                <a:solidFill>
                  <a:srgbClr val="505050"/>
                </a:solidFill>
                <a:latin typeface="Calibri" panose="020F0502020204030204" pitchFamily="34" charset="0"/>
                <a:ea typeface="Calibri" panose="020F0502020204030204" pitchFamily="34" charset="0"/>
              </a:rPr>
              <a:t>tos</a:t>
            </a:r>
            <a:r>
              <a:rPr lang="en-US" sz="1800" dirty="0">
                <a:solidFill>
                  <a:srgbClr val="505050"/>
                </a:solidFill>
                <a:latin typeface="Calibri" panose="020F0502020204030204" pitchFamily="34" charset="0"/>
                <a:ea typeface="Calibri" panose="020F0502020204030204" pitchFamily="34" charset="0"/>
              </a:rPr>
              <a:t> by workload like </a:t>
            </a:r>
            <a:r>
              <a:rPr lang="en-US" sz="1800" u="sng" dirty="0">
                <a:solidFill>
                  <a:srgbClr val="0563C1"/>
                </a:solidFill>
                <a:latin typeface="Calibri" panose="020F0502020204030204" pitchFamily="34" charset="0"/>
                <a:ea typeface="Calibri" panose="020F0502020204030204" pitchFamily="34" charset="0"/>
                <a:hlinkClick r:id="rId5"/>
              </a:rPr>
              <a:t>SQL Server</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I’d also check out the Learning Path on ASR: </a:t>
            </a:r>
            <a:r>
              <a:rPr lang="en-US" sz="1800" u="sng" dirty="0">
                <a:solidFill>
                  <a:srgbClr val="0563C1"/>
                </a:solidFill>
                <a:latin typeface="Calibri" panose="020F0502020204030204" pitchFamily="34" charset="0"/>
                <a:ea typeface="Calibri" panose="020F0502020204030204" pitchFamily="34" charset="0"/>
                <a:hlinkClick r:id="rId6"/>
              </a:rPr>
              <a:t>https://azure.microsoft.com/en-us/documentation/learning-paths/site-recovery/</a:t>
            </a:r>
            <a:endParaRPr lang="en-US" sz="1800" dirty="0">
              <a:solidFill>
                <a:srgbClr val="505050"/>
              </a:solidFill>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1226226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4A9A-8E69-4C63-9612-391AE0DF9833}"/>
              </a:ext>
            </a:extLst>
          </p:cNvPr>
          <p:cNvSpPr>
            <a:spLocks noGrp="1"/>
          </p:cNvSpPr>
          <p:nvPr>
            <p:ph type="title"/>
          </p:nvPr>
        </p:nvSpPr>
        <p:spPr/>
        <p:txBody>
          <a:bodyPr/>
          <a:lstStyle/>
          <a:p>
            <a:r>
              <a:rPr lang="en-US" dirty="0"/>
              <a:t>Monitoring Azure</a:t>
            </a:r>
          </a:p>
        </p:txBody>
      </p:sp>
      <p:sp>
        <p:nvSpPr>
          <p:cNvPr id="3" name="Text Placeholder 2">
            <a:extLst>
              <a:ext uri="{FF2B5EF4-FFF2-40B4-BE49-F238E27FC236}">
                <a16:creationId xmlns:a16="http://schemas.microsoft.com/office/drawing/2014/main" id="{C4697E9C-3417-4405-80CB-F1D1252D12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277947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3581400" cy="329628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7" name="Picture 6">
            <a:extLst>
              <a:ext uri="{FF2B5EF4-FFF2-40B4-BE49-F238E27FC236}">
                <a16:creationId xmlns:a16="http://schemas.microsoft.com/office/drawing/2014/main" id="{9B77061A-9D46-4831-91F4-D92608EED101}"/>
              </a:ext>
            </a:extLst>
          </p:cNvPr>
          <p:cNvPicPr>
            <a:picLocks noChangeAspect="1"/>
          </p:cNvPicPr>
          <p:nvPr/>
        </p:nvPicPr>
        <p:blipFill>
          <a:blip r:embed="rId4"/>
          <a:stretch>
            <a:fillRect/>
          </a:stretch>
        </p:blipFill>
        <p:spPr>
          <a:xfrm>
            <a:off x="4235302" y="1058862"/>
            <a:ext cx="8201173" cy="591572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3"/>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3"/>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3"/>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3404009"/>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Hybrid Connectivity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Networking Design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DC7ED7-0EFA-44A2-99E6-7CA92B173EB2}"/>
              </a:ext>
            </a:extLst>
          </p:cNvPr>
          <p:cNvSpPr>
            <a:spLocks noGrp="1"/>
          </p:cNvSpPr>
          <p:nvPr>
            <p:ph type="title"/>
          </p:nvPr>
        </p:nvSpPr>
        <p:spPr/>
        <p:txBody>
          <a:bodyPr/>
          <a:lstStyle/>
          <a:p>
            <a:r>
              <a:rPr lang="en-US" dirty="0"/>
              <a:t>AzureFoundation with One Region</a:t>
            </a:r>
          </a:p>
        </p:txBody>
      </p:sp>
      <p:sp>
        <p:nvSpPr>
          <p:cNvPr id="6" name="Text Placeholder 5">
            <a:extLst>
              <a:ext uri="{FF2B5EF4-FFF2-40B4-BE49-F238E27FC236}">
                <a16:creationId xmlns:a16="http://schemas.microsoft.com/office/drawing/2014/main" id="{02D343D0-0477-4FAA-AAF3-0ECD4BA7D463}"/>
              </a:ext>
            </a:extLst>
          </p:cNvPr>
          <p:cNvSpPr>
            <a:spLocks noGrp="1"/>
          </p:cNvSpPr>
          <p:nvPr>
            <p:ph type="body" sz="quarter" idx="10"/>
          </p:nvPr>
        </p:nvSpPr>
        <p:spPr>
          <a:xfrm>
            <a:off x="274638" y="1212850"/>
            <a:ext cx="5105399" cy="5408612"/>
          </a:xfrm>
        </p:spPr>
        <p:txBody>
          <a:bodyPr/>
          <a:lstStyle/>
          <a:p>
            <a:pPr marL="342900" indent="-342900">
              <a:buFont typeface="Arial" panose="020B0604020202020204" pitchFamily="34" charset="0"/>
              <a:buChar char="•"/>
            </a:pPr>
            <a:r>
              <a:rPr lang="en-US" sz="2000" dirty="0"/>
              <a:t>In this design decision, the AzureFoundation is deploying a single Azure Region (data center) and a Site to Site VPN.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VPN is configured with Active/Active so that the on premise enterprise router can have a redundant connections to the site.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site is allocated a /18 address space, with five VNETs configured in a Hub and Spoke topology.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Workloads are usually deployed in the Spokes of the network with the exception of common services like resilient identity.</a:t>
            </a:r>
          </a:p>
        </p:txBody>
      </p:sp>
      <p:pic>
        <p:nvPicPr>
          <p:cNvPr id="7" name="Picture 6">
            <a:extLst>
              <a:ext uri="{FF2B5EF4-FFF2-40B4-BE49-F238E27FC236}">
                <a16:creationId xmlns:a16="http://schemas.microsoft.com/office/drawing/2014/main" id="{9D955939-F6FD-4B20-BDDB-8E4005E16995}"/>
              </a:ext>
            </a:extLst>
          </p:cNvPr>
          <p:cNvPicPr>
            <a:picLocks noChangeAspect="1"/>
          </p:cNvPicPr>
          <p:nvPr/>
        </p:nvPicPr>
        <p:blipFill>
          <a:blip r:embed="rId3"/>
          <a:stretch>
            <a:fillRect/>
          </a:stretch>
        </p:blipFill>
        <p:spPr>
          <a:xfrm>
            <a:off x="5913437" y="1252376"/>
            <a:ext cx="5471317" cy="5177160"/>
          </a:xfrm>
          <a:prstGeom prst="rect">
            <a:avLst/>
          </a:prstGeom>
        </p:spPr>
      </p:pic>
    </p:spTree>
    <p:extLst>
      <p:ext uri="{BB962C8B-B14F-4D97-AF65-F5344CB8AC3E}">
        <p14:creationId xmlns:p14="http://schemas.microsoft.com/office/powerpoint/2010/main" val="39197562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49E11-86B1-4A09-879D-CC6CB583C137}"/>
              </a:ext>
            </a:extLst>
          </p:cNvPr>
          <p:cNvSpPr>
            <a:spLocks noGrp="1"/>
          </p:cNvSpPr>
          <p:nvPr>
            <p:ph type="title"/>
          </p:nvPr>
        </p:nvSpPr>
        <p:spPr/>
        <p:txBody>
          <a:bodyPr/>
          <a:lstStyle/>
          <a:p>
            <a:r>
              <a:rPr lang="en-US" dirty="0"/>
              <a:t>AzureFoundation with Two Regions</a:t>
            </a:r>
          </a:p>
        </p:txBody>
      </p:sp>
      <p:pic>
        <p:nvPicPr>
          <p:cNvPr id="4" name="Picture 3">
            <a:extLst>
              <a:ext uri="{FF2B5EF4-FFF2-40B4-BE49-F238E27FC236}">
                <a16:creationId xmlns:a16="http://schemas.microsoft.com/office/drawing/2014/main" id="{78CB10A6-FEA2-4958-8A12-D8C23BAF6A45}"/>
              </a:ext>
            </a:extLst>
          </p:cNvPr>
          <p:cNvPicPr>
            <a:picLocks noChangeAspect="1"/>
          </p:cNvPicPr>
          <p:nvPr/>
        </p:nvPicPr>
        <p:blipFill>
          <a:blip r:embed="rId3"/>
          <a:stretch>
            <a:fillRect/>
          </a:stretch>
        </p:blipFill>
        <p:spPr>
          <a:xfrm>
            <a:off x="6142037" y="1225194"/>
            <a:ext cx="5406778" cy="5367960"/>
          </a:xfrm>
          <a:prstGeom prst="rect">
            <a:avLst/>
          </a:prstGeom>
        </p:spPr>
      </p:pic>
      <p:sp>
        <p:nvSpPr>
          <p:cNvPr id="3" name="Text Placeholder 2">
            <a:extLst>
              <a:ext uri="{FF2B5EF4-FFF2-40B4-BE49-F238E27FC236}">
                <a16:creationId xmlns:a16="http://schemas.microsoft.com/office/drawing/2014/main" id="{4175BE18-6366-4D6B-9CC7-023348C10A63}"/>
              </a:ext>
            </a:extLst>
          </p:cNvPr>
          <p:cNvSpPr>
            <a:spLocks noGrp="1"/>
          </p:cNvSpPr>
          <p:nvPr>
            <p:ph type="body" sz="quarter" idx="10"/>
          </p:nvPr>
        </p:nvSpPr>
        <p:spPr>
          <a:xfrm>
            <a:off x="274638" y="1212850"/>
            <a:ext cx="4648199" cy="2862322"/>
          </a:xfrm>
        </p:spPr>
        <p:txBody>
          <a:bodyPr/>
          <a:lstStyle/>
          <a:p>
            <a:pPr marL="342900" indent="-342900">
              <a:buFont typeface="Arial" panose="020B0604020202020204" pitchFamily="34" charset="0"/>
              <a:buChar char="•"/>
            </a:pPr>
            <a:r>
              <a:rPr lang="en-US" sz="2000" dirty="0"/>
              <a:t>With two regions, Site 1 and Site 2, the ability to have a georedundant cloud is enabled. </a:t>
            </a:r>
          </a:p>
          <a:p>
            <a:pPr marL="342900" indent="-342900">
              <a:buFont typeface="Arial" panose="020B0604020202020204" pitchFamily="34" charset="0"/>
              <a:buChar char="•"/>
            </a:pPr>
            <a:r>
              <a:rPr lang="en-US" sz="2000" dirty="0"/>
              <a:t>Site 1 and Site 2 are interconnected with a Vnet2Vnet connection.</a:t>
            </a:r>
          </a:p>
          <a:p>
            <a:pPr marL="342900" indent="-342900">
              <a:buFont typeface="Arial" panose="020B0604020202020204" pitchFamily="34" charset="0"/>
              <a:buChar char="•"/>
            </a:pPr>
            <a:r>
              <a:rPr lang="en-US" sz="2000" dirty="0"/>
              <a:t>The use of two connections per VPN allows for an Active/Active VPN tunnel for availability.</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382672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111F-5E6F-445D-8FDD-B3271199E84D}"/>
              </a:ext>
            </a:extLst>
          </p:cNvPr>
          <p:cNvSpPr>
            <a:spLocks noGrp="1"/>
          </p:cNvSpPr>
          <p:nvPr>
            <p:ph type="title"/>
          </p:nvPr>
        </p:nvSpPr>
        <p:spPr/>
        <p:txBody>
          <a:bodyPr/>
          <a:lstStyle/>
          <a:p>
            <a:r>
              <a:rPr lang="en-US" dirty="0"/>
              <a:t>AzureFoundation with Four Regions</a:t>
            </a:r>
          </a:p>
        </p:txBody>
      </p:sp>
      <p:sp>
        <p:nvSpPr>
          <p:cNvPr id="3" name="Text Placeholder 2">
            <a:extLst>
              <a:ext uri="{FF2B5EF4-FFF2-40B4-BE49-F238E27FC236}">
                <a16:creationId xmlns:a16="http://schemas.microsoft.com/office/drawing/2014/main" id="{6641A226-DC63-47E9-94D6-8A0B93EABB94}"/>
              </a:ext>
            </a:extLst>
          </p:cNvPr>
          <p:cNvSpPr>
            <a:spLocks noGrp="1"/>
          </p:cNvSpPr>
          <p:nvPr>
            <p:ph type="body" sz="quarter" idx="10"/>
          </p:nvPr>
        </p:nvSpPr>
        <p:spPr>
          <a:xfrm>
            <a:off x="274638" y="1212850"/>
            <a:ext cx="3047999" cy="4955203"/>
          </a:xfrm>
        </p:spPr>
        <p:txBody>
          <a:bodyPr/>
          <a:lstStyle/>
          <a:p>
            <a:pPr marL="342900" indent="-342900">
              <a:buFont typeface="Arial" panose="020B0604020202020204" pitchFamily="34" charset="0"/>
              <a:buChar char="•"/>
            </a:pPr>
            <a:r>
              <a:rPr lang="en-US" sz="2000" dirty="0"/>
              <a:t>With the other two regions added, the ability to have a regional pair in a community cloud, like the Azure Government community cloud is enabled.</a:t>
            </a:r>
          </a:p>
          <a:p>
            <a:pPr marL="342900" indent="-342900">
              <a:buFont typeface="Arial" panose="020B0604020202020204" pitchFamily="34" charset="0"/>
              <a:buChar char="•"/>
            </a:pPr>
            <a:r>
              <a:rPr lang="en-US" sz="2000" dirty="0"/>
              <a:t>A Site2Site between the clouds is optional to integrate components as required.  For example identity (Domain controller synchronization)</a:t>
            </a:r>
          </a:p>
        </p:txBody>
      </p:sp>
      <p:pic>
        <p:nvPicPr>
          <p:cNvPr id="4" name="Picture 3">
            <a:extLst>
              <a:ext uri="{FF2B5EF4-FFF2-40B4-BE49-F238E27FC236}">
                <a16:creationId xmlns:a16="http://schemas.microsoft.com/office/drawing/2014/main" id="{5343605B-C3A0-46F5-A976-1E2F5337BBA5}"/>
              </a:ext>
            </a:extLst>
          </p:cNvPr>
          <p:cNvPicPr>
            <a:picLocks noChangeAspect="1"/>
          </p:cNvPicPr>
          <p:nvPr/>
        </p:nvPicPr>
        <p:blipFill>
          <a:blip r:embed="rId3"/>
          <a:stretch>
            <a:fillRect/>
          </a:stretch>
        </p:blipFill>
        <p:spPr>
          <a:xfrm>
            <a:off x="3627437" y="1058862"/>
            <a:ext cx="8618915" cy="5546010"/>
          </a:xfrm>
          <a:prstGeom prst="rect">
            <a:avLst/>
          </a:prstGeom>
        </p:spPr>
      </p:pic>
    </p:spTree>
    <p:extLst>
      <p:ext uri="{BB962C8B-B14F-4D97-AF65-F5344CB8AC3E}">
        <p14:creationId xmlns:p14="http://schemas.microsoft.com/office/powerpoint/2010/main" val="197700381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1AF8-BDAB-47B3-9E22-976699D649B8}"/>
              </a:ext>
            </a:extLst>
          </p:cNvPr>
          <p:cNvSpPr>
            <a:spLocks noGrp="1"/>
          </p:cNvSpPr>
          <p:nvPr>
            <p:ph type="title"/>
          </p:nvPr>
        </p:nvSpPr>
        <p:spPr/>
        <p:txBody>
          <a:bodyPr/>
          <a:lstStyle/>
          <a:p>
            <a:r>
              <a:rPr lang="en-US" dirty="0"/>
              <a:t>AzureFoundation with Redundancy</a:t>
            </a:r>
          </a:p>
        </p:txBody>
      </p:sp>
      <p:sp>
        <p:nvSpPr>
          <p:cNvPr id="3" name="Text Placeholder 2">
            <a:extLst>
              <a:ext uri="{FF2B5EF4-FFF2-40B4-BE49-F238E27FC236}">
                <a16:creationId xmlns:a16="http://schemas.microsoft.com/office/drawing/2014/main" id="{745DA949-CB88-4590-8797-70555276DA8E}"/>
              </a:ext>
            </a:extLst>
          </p:cNvPr>
          <p:cNvSpPr>
            <a:spLocks noGrp="1"/>
          </p:cNvSpPr>
          <p:nvPr>
            <p:ph type="body" sz="quarter" idx="10"/>
          </p:nvPr>
        </p:nvSpPr>
        <p:spPr>
          <a:xfrm>
            <a:off x="274638" y="1212850"/>
            <a:ext cx="2723409" cy="5078313"/>
          </a:xfrm>
        </p:spPr>
        <p:txBody>
          <a:bodyPr/>
          <a:lstStyle/>
          <a:p>
            <a:pPr marL="342900" indent="-342900">
              <a:buFont typeface="Arial" panose="020B0604020202020204" pitchFamily="34" charset="0"/>
              <a:buChar char="•"/>
            </a:pPr>
            <a:r>
              <a:rPr lang="en-US" sz="2000" dirty="0"/>
              <a:t>Adding a second on premise location and router will enable site redundancy on the customers network.</a:t>
            </a:r>
          </a:p>
          <a:p>
            <a:pPr marL="342900" indent="-342900">
              <a:buFont typeface="Arial" panose="020B0604020202020204" pitchFamily="34" charset="0"/>
              <a:buChar char="•"/>
            </a:pPr>
            <a:r>
              <a:rPr lang="en-US" sz="2000" dirty="0"/>
              <a:t>Single tunnel failures will be tolerated by dynamic routing technology.</a:t>
            </a:r>
          </a:p>
          <a:p>
            <a:pPr marL="342900" indent="-342900">
              <a:buFont typeface="Arial" panose="020B0604020202020204" pitchFamily="34" charset="0"/>
              <a:buChar char="•"/>
            </a:pPr>
            <a:r>
              <a:rPr lang="en-US" sz="2000" dirty="0"/>
              <a:t>Pubic and sovereign cloud can be routed with Site2Site Connection</a:t>
            </a:r>
          </a:p>
          <a:p>
            <a:pPr marL="342900" indent="-342900">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7D724C3A-8135-477E-BDEB-4861FA4CAB49}"/>
              </a:ext>
            </a:extLst>
          </p:cNvPr>
          <p:cNvPicPr>
            <a:picLocks noChangeAspect="1"/>
          </p:cNvPicPr>
          <p:nvPr/>
        </p:nvPicPr>
        <p:blipFill>
          <a:blip r:embed="rId3"/>
          <a:stretch>
            <a:fillRect/>
          </a:stretch>
        </p:blipFill>
        <p:spPr>
          <a:xfrm>
            <a:off x="3600108" y="1287462"/>
            <a:ext cx="7799428" cy="5181600"/>
          </a:xfrm>
          <a:prstGeom prst="rect">
            <a:avLst/>
          </a:prstGeom>
        </p:spPr>
      </p:pic>
    </p:spTree>
    <p:extLst>
      <p:ext uri="{BB962C8B-B14F-4D97-AF65-F5344CB8AC3E}">
        <p14:creationId xmlns:p14="http://schemas.microsoft.com/office/powerpoint/2010/main" val="108384264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 Resiliency </a:t>
            </a:r>
          </a:p>
        </p:txBody>
      </p:sp>
      <p:sp>
        <p:nvSpPr>
          <p:cNvPr id="3" name="Text Placeholder 2"/>
          <p:cNvSpPr>
            <a:spLocks noGrp="1"/>
          </p:cNvSpPr>
          <p:nvPr>
            <p:ph type="body" sz="quarter" idx="10"/>
          </p:nvPr>
        </p:nvSpPr>
        <p:spPr>
          <a:xfrm>
            <a:off x="274639" y="1177453"/>
            <a:ext cx="5486399" cy="2431435"/>
          </a:xfrm>
        </p:spPr>
        <p:txBody>
          <a:bodyPr/>
          <a:lstStyle/>
          <a:p>
            <a:pPr marL="457200" lvl="0" indent="-457200">
              <a:buFont typeface="+mj-lt"/>
              <a:buAutoNum type="alphaUcPeriod"/>
            </a:pPr>
            <a:r>
              <a:rPr lang="en-US" sz="2000" dirty="0"/>
              <a:t>Single VPN to each of the Four Sites, in a Hub and Spoke model within the Site.</a:t>
            </a:r>
          </a:p>
          <a:p>
            <a:pPr marL="457200" lvl="0" indent="-457200">
              <a:buFont typeface="+mj-lt"/>
              <a:buAutoNum type="alphaUcPeriod"/>
            </a:pPr>
            <a:r>
              <a:rPr lang="en-US" sz="2000" dirty="0"/>
              <a:t>ExpressRoute Peering from Single Peering Location, with VPN failover to each Site</a:t>
            </a:r>
          </a:p>
          <a:p>
            <a:pPr marL="457200" lvl="0" indent="-457200">
              <a:buFont typeface="+mj-lt"/>
              <a:buAutoNum type="alphaUcPeriod"/>
            </a:pPr>
            <a:r>
              <a:rPr lang="en-US" sz="2000" dirty="0"/>
              <a:t>ExpressRoute Peering from Multiple  peering locations, with Active/Active VPN to each Site and multiple sources.</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1970323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292662"/>
          </a:xfrm>
        </p:spPr>
        <p:txBody>
          <a:bodyPr/>
          <a:lstStyle/>
          <a:p>
            <a:r>
              <a:rPr lang="en-US" dirty="0"/>
              <a:t>Manage access to Storage Accounts using KeyVault</a:t>
            </a:r>
          </a:p>
          <a:p>
            <a:endParaRPr lang="en-US" dirty="0"/>
          </a:p>
        </p:txBody>
      </p:sp>
      <p:sp>
        <p:nvSpPr>
          <p:cNvPr id="3" name="Title 2"/>
          <p:cNvSpPr>
            <a:spLocks noGrp="1"/>
          </p:cNvSpPr>
          <p:nvPr>
            <p:ph type="title"/>
          </p:nvPr>
        </p:nvSpPr>
        <p:spPr/>
        <p:txBody>
          <a:bodyPr/>
          <a:lstStyle/>
          <a:p>
            <a:r>
              <a:rPr lang="en-US" dirty="0"/>
              <a:t>KeyVault Integrated Storage</a:t>
            </a: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3"/>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6614118"/>
          </a:xfrm>
        </p:spPr>
        <p:txBody>
          <a:bodyPr/>
          <a:lstStyle/>
          <a:p>
            <a:pPr marL="571500" indent="-571500">
              <a:buFont typeface="Arial" panose="020B0604020202020204" pitchFamily="34" charset="0"/>
              <a:buChar char="•"/>
            </a:pPr>
            <a:r>
              <a:rPr lang="en-US" sz="1800" dirty="0" err="1"/>
              <a:t>Goto</a:t>
            </a:r>
            <a:r>
              <a:rPr lang="en-US" sz="1800" dirty="0"/>
              <a:t> </a:t>
            </a:r>
            <a:r>
              <a:rPr lang="en-US" sz="1800" dirty="0">
                <a:hlinkClick r:id="rId3"/>
              </a:rPr>
              <a:t>https://github.com/willstg/AzureFoundation</a:t>
            </a:r>
            <a:r>
              <a:rPr lang="en-US" sz="18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1800" dirty="0"/>
              <a:t>Start from Left to Right, one of the first tabs outlines the interview process</a:t>
            </a:r>
          </a:p>
          <a:p>
            <a:pPr marL="571500" indent="-571500">
              <a:buFont typeface="Arial" panose="020B0604020202020204" pitchFamily="34" charset="0"/>
              <a:buChar char="•"/>
            </a:pPr>
            <a:r>
              <a:rPr lang="en-US" sz="18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171450">
              <a:buFont typeface="Wingdings" panose="05000000000000000000" pitchFamily="2" charset="2"/>
              <a:buChar char="q"/>
            </a:pPr>
            <a:endParaRPr lang="en-US" sz="100" dirty="0"/>
          </a:p>
          <a:p>
            <a:pPr marL="1257300" lvl="4" indent="-571500">
              <a:buFont typeface="Courier New" panose="02070309020205020404" pitchFamily="49" charset="0"/>
              <a:buChar char="o"/>
            </a:pPr>
            <a:r>
              <a:rPr lang="en-US" sz="1600" dirty="0"/>
              <a:t>Is it a centralized or decentralized model?</a:t>
            </a:r>
          </a:p>
          <a:p>
            <a:pPr marL="1257300" lvl="4" indent="-571500">
              <a:buFont typeface="Courier New" panose="02070309020205020404" pitchFamily="49" charset="0"/>
              <a:buChar char="o"/>
            </a:pPr>
            <a:r>
              <a:rPr lang="en-US" sz="1600" dirty="0"/>
              <a:t>Do agencies/departments have their own procurement powers?</a:t>
            </a:r>
          </a:p>
          <a:p>
            <a:pPr marL="1257300" lvl="4" indent="-571500">
              <a:buFont typeface="Courier New" panose="02070309020205020404" pitchFamily="49" charset="0"/>
              <a:buChar char="o"/>
            </a:pPr>
            <a:r>
              <a:rPr lang="en-US" sz="1600" dirty="0"/>
              <a:t>Do they outsource or is all work done in-house?</a:t>
            </a:r>
          </a:p>
          <a:p>
            <a:pPr marL="1257300" lvl="4" indent="-571500">
              <a:buFont typeface="Courier New" panose="02070309020205020404" pitchFamily="49" charset="0"/>
              <a:buChar char="o"/>
            </a:pPr>
            <a:r>
              <a:rPr lang="en-US" sz="1600" dirty="0"/>
              <a:t>Are their agency/department resources shared or separated?</a:t>
            </a:r>
          </a:p>
          <a:p>
            <a:pPr marL="1257300" lvl="4" indent="-571500">
              <a:buFont typeface="Courier New" panose="02070309020205020404" pitchFamily="49" charset="0"/>
              <a:buChar char="o"/>
            </a:pPr>
            <a:r>
              <a:rPr lang="en-US" sz="1600" dirty="0"/>
              <a:t>Do they need special security around the shared/separated resources?</a:t>
            </a:r>
          </a:p>
          <a:p>
            <a:pPr marL="571500" lvl="1" indent="-571500">
              <a:buFont typeface="Arial" panose="020B0604020202020204" pitchFamily="34" charset="0"/>
              <a:buChar char="•"/>
            </a:pPr>
            <a:endParaRPr lang="en-US" sz="100" dirty="0"/>
          </a:p>
          <a:p>
            <a:pPr marL="571500" indent="-571500">
              <a:buFont typeface="Arial" panose="020B0604020202020204" pitchFamily="34" charset="0"/>
              <a:buChar char="•"/>
            </a:pPr>
            <a:r>
              <a:rPr lang="en-US" sz="1800" dirty="0"/>
              <a:t>Subscription Naming Conventions could be no changes, or customized.  Option to have less subscriptions.</a:t>
            </a:r>
          </a:p>
          <a:p>
            <a:pPr marL="571500" indent="-571500">
              <a:buFont typeface="Arial" panose="020B0604020202020204" pitchFamily="34" charset="0"/>
              <a:buChar char="•"/>
            </a:pPr>
            <a:r>
              <a:rPr lang="en-US" sz="18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18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1800" dirty="0"/>
              <a:t>Introduce ExpressRoute and the path to integrate with </a:t>
            </a:r>
            <a:r>
              <a:rPr lang="en-US" sz="1800" dirty="0" err="1"/>
              <a:t>IPSec</a:t>
            </a:r>
            <a:r>
              <a:rPr lang="en-US" sz="1800" dirty="0"/>
              <a:t> VPNs (Dynamic or Static routing).</a:t>
            </a:r>
          </a:p>
          <a:p>
            <a:pPr marL="571500" indent="-571500">
              <a:buFont typeface="Arial" panose="020B0604020202020204" pitchFamily="34" charset="0"/>
              <a:buChar char="•"/>
            </a:pPr>
            <a:r>
              <a:rPr lang="en-US" sz="1800" dirty="0"/>
              <a:t>Local Networks, IP space that will be accessible from Azure’s private connections.</a:t>
            </a:r>
          </a:p>
          <a:p>
            <a:pPr marL="571500" indent="-571500">
              <a:buFont typeface="Arial" panose="020B0604020202020204" pitchFamily="34" charset="0"/>
              <a:buChar char="•"/>
            </a:pPr>
            <a:r>
              <a:rPr lang="en-US" sz="1800" dirty="0"/>
              <a:t> 	</a:t>
            </a:r>
          </a:p>
          <a:p>
            <a:pPr marL="571500" indent="-571500">
              <a:buFont typeface="Arial" panose="020B0604020202020204" pitchFamily="34" charset="0"/>
              <a:buChar char="•"/>
            </a:pPr>
            <a:endParaRPr lang="en-US" sz="1800" dirty="0"/>
          </a:p>
          <a:p>
            <a:pPr marL="571500" indent="-571500">
              <a:buFont typeface="Arial" panose="020B0604020202020204" pitchFamily="34" charset="0"/>
              <a:buChar char="•"/>
            </a:pPr>
            <a:endParaRPr lang="en-US" sz="18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3"/>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3"/>
              </a:rPr>
              <a:t>https://github.com/willstg/AzureFoundation</a:t>
            </a:r>
            <a:endParaRPr lang="en-US" dirty="0"/>
          </a:p>
        </p:txBody>
      </p:sp>
      <p:pic>
        <p:nvPicPr>
          <p:cNvPr id="3" name="Picture 2"/>
          <p:cNvPicPr>
            <a:picLocks noChangeAspect="1"/>
          </p:cNvPicPr>
          <p:nvPr/>
        </p:nvPicPr>
        <p:blipFill>
          <a:blip r:embed="rId4"/>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3"/>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3"/>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3"/>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3"/>
            </a:endParaRPr>
          </a:p>
          <a:p>
            <a:pPr marL="342900" indent="-342900">
              <a:buFont typeface="Arial" panose="020B0604020202020204" pitchFamily="34" charset="0"/>
              <a:buChar char="•"/>
            </a:pPr>
            <a:r>
              <a:rPr lang="en-US" sz="2000" dirty="0">
                <a:hlinkClick r:id="rId3"/>
              </a:rPr>
              <a:t>Standard SOW</a:t>
            </a:r>
            <a:r>
              <a:rPr lang="en-US" sz="2000" dirty="0"/>
              <a:t> </a:t>
            </a:r>
          </a:p>
          <a:p>
            <a:pPr marL="342900" indent="-342900">
              <a:buFont typeface="Arial" panose="020B0604020202020204" pitchFamily="34" charset="0"/>
              <a:buChar char="•"/>
            </a:pPr>
            <a:r>
              <a:rPr lang="en-US" sz="2000" dirty="0">
                <a:hlinkClick r:id="rId4"/>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5"/>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3"/>
              </a:rPr>
              <a:t>https://ea.azure.com</a:t>
            </a:r>
            <a:endParaRPr lang="en-US" sz="2000" dirty="0"/>
          </a:p>
          <a:p>
            <a:r>
              <a:rPr lang="en-US" sz="2000" dirty="0"/>
              <a:t>MAG Account Portal:  </a:t>
            </a:r>
            <a:r>
              <a:rPr lang="en-US" sz="2000" dirty="0">
                <a:hlinkClick r:id="rId4"/>
              </a:rPr>
              <a:t>https://account.windowsazure.us</a:t>
            </a:r>
            <a:endParaRPr lang="en-US" sz="2000" dirty="0"/>
          </a:p>
          <a:p>
            <a:r>
              <a:rPr lang="en-US" sz="2000" dirty="0"/>
              <a:t>MAC Account Portal:  </a:t>
            </a:r>
            <a:r>
              <a:rPr lang="en-US" sz="2000" dirty="0">
                <a:hlinkClick r:id="rId5"/>
              </a:rPr>
              <a:t>https://account.windowsazure.com</a:t>
            </a:r>
            <a:endParaRPr lang="en-US" sz="2000" dirty="0"/>
          </a:p>
          <a:p>
            <a:r>
              <a:rPr lang="en-US" sz="2000" dirty="0"/>
              <a:t>MAC Azure Management:  </a:t>
            </a:r>
            <a:r>
              <a:rPr lang="en-US" sz="2000" dirty="0">
                <a:hlinkClick r:id="rId6"/>
              </a:rPr>
              <a:t>https://manage.windowsazure.com</a:t>
            </a:r>
            <a:endParaRPr lang="en-US" sz="2000" dirty="0"/>
          </a:p>
          <a:p>
            <a:r>
              <a:rPr lang="en-US" sz="2000" dirty="0"/>
              <a:t>MAG Azure Management:  </a:t>
            </a:r>
            <a:r>
              <a:rPr lang="en-US" sz="2000" dirty="0">
                <a:hlinkClick r:id="rId7"/>
              </a:rPr>
              <a:t>https://manage.windowsazure.us</a:t>
            </a:r>
            <a:endParaRPr lang="en-US" sz="2000" dirty="0"/>
          </a:p>
          <a:p>
            <a:r>
              <a:rPr lang="en-US" sz="2000" dirty="0"/>
              <a:t>MAC Support:  </a:t>
            </a:r>
            <a:r>
              <a:rPr lang="en-US" sz="2000" dirty="0">
                <a:hlinkClick r:id="rId8"/>
              </a:rPr>
              <a:t>http://aka.ms/AzureEntSupport</a:t>
            </a:r>
            <a:endParaRPr lang="en-US" sz="2000" dirty="0"/>
          </a:p>
          <a:p>
            <a:r>
              <a:rPr lang="en-US" sz="2000" dirty="0"/>
              <a:t>MAG Support: </a:t>
            </a:r>
            <a:r>
              <a:rPr lang="en-US" sz="2000" u="sng" dirty="0">
                <a:hlinkClick r:id="rId9"/>
              </a:rPr>
              <a:t>http://aka.ms/azuregovsupport</a:t>
            </a:r>
            <a:endParaRPr lang="en-US" sz="2000" u="sng" dirty="0"/>
          </a:p>
          <a:p>
            <a:r>
              <a:rPr lang="en-US" sz="2000" dirty="0"/>
              <a:t>Office Portal:  </a:t>
            </a:r>
            <a:r>
              <a:rPr lang="en-US" sz="2000" dirty="0">
                <a:hlinkClick r:id="rId10"/>
              </a:rPr>
              <a:t>https://portal.office.com</a:t>
            </a:r>
            <a:endParaRPr lang="en-US" sz="2000" dirty="0"/>
          </a:p>
          <a:p>
            <a:r>
              <a:rPr lang="en-US" sz="2000" dirty="0">
                <a:hlinkClick r:id="rId11"/>
              </a:rPr>
              <a:t>Azure Government Documentation</a:t>
            </a:r>
            <a:endParaRPr lang="en-US" sz="2000" dirty="0"/>
          </a:p>
          <a:p>
            <a:r>
              <a:rPr lang="en-US" sz="2000" dirty="0"/>
              <a:t>Managing Azure Subscriptions with PowerShell </a:t>
            </a:r>
            <a:r>
              <a:rPr lang="en-US" sz="2000" dirty="0">
                <a:hlinkClick r:id="rId12"/>
              </a:rPr>
              <a:t>here</a:t>
            </a:r>
            <a:r>
              <a:rPr lang="en-US" sz="2000" dirty="0"/>
              <a:t> has some additional discussion</a:t>
            </a:r>
          </a:p>
          <a:p>
            <a:r>
              <a:rPr lang="en-US" sz="2000" dirty="0"/>
              <a:t>Getting Started with Azure PowerShell for Azure Government blog </a:t>
            </a:r>
            <a:r>
              <a:rPr lang="en-US" sz="2000" dirty="0">
                <a:hlinkClick r:id="rId13"/>
              </a:rPr>
              <a:t>here</a:t>
            </a:r>
            <a:r>
              <a:rPr lang="en-US" sz="2000" dirty="0"/>
              <a:t>. </a:t>
            </a:r>
          </a:p>
          <a:p>
            <a:r>
              <a:rPr lang="en-US" sz="2000" dirty="0"/>
              <a:t>Review of the Azure Portal </a:t>
            </a:r>
            <a:r>
              <a:rPr lang="en-US" sz="2000" dirty="0">
                <a:hlinkClick r:id="rId14"/>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3"/>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3"/>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3"/>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3"/>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3"/>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3"/>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3"/>
              </a:rPr>
              <a:t>Total Cost of Ownership Tool</a:t>
            </a:r>
            <a:endParaRPr lang="en-US" dirty="0"/>
          </a:p>
          <a:p>
            <a:r>
              <a:rPr lang="en-US" dirty="0">
                <a:hlinkClick r:id="rId4"/>
              </a:rPr>
              <a:t>Partner Investment Engine (PIE) </a:t>
            </a:r>
            <a:endParaRPr lang="en-US" dirty="0"/>
          </a:p>
          <a:p>
            <a:r>
              <a:rPr lang="en-US" dirty="0">
                <a:hlinkClick r:id="rId5"/>
              </a:rPr>
              <a:t>Yammer Group for Partners</a:t>
            </a:r>
            <a:endParaRPr lang="en-US" dirty="0"/>
          </a:p>
          <a:p>
            <a:r>
              <a:rPr lang="en-US" dirty="0">
                <a:hlinkClick r:id="rId6"/>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1f65bb1f-ea05-496a-8d40-636bcb76c6ea"/>
    <ds:schemaRef ds:uri="http://www.w3.org/XML/1998/namespace"/>
    <ds:schemaRef ds:uri="c0a86418-2b64-471f-9481-49bf08eb0dd7"/>
    <ds:schemaRef ds:uri="http://purl.org/dc/elements/1.1/"/>
    <ds:schemaRef ds:uri="http://schemas.microsoft.com/sharepoint/v3"/>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4.xml><?xml version="1.0" encoding="utf-8"?>
<ds:datastoreItem xmlns:ds="http://schemas.openxmlformats.org/officeDocument/2006/customXml" ds:itemID="{8DBF57AF-D0DD-4DD1-AAB5-5D0E2DF9FBA5}">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41161</TotalTime>
  <Words>7633</Words>
  <Application>Microsoft Office PowerPoint</Application>
  <PresentationFormat>Custom</PresentationFormat>
  <Paragraphs>902</Paragraphs>
  <Slides>90</Slides>
  <Notes>90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90</vt:i4>
      </vt:variant>
    </vt:vector>
  </HeadingPairs>
  <TitlesOfParts>
    <vt:vector size="102"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Problem Statement</vt:lpstr>
      <vt:lpstr>Value Proposition</vt:lpstr>
      <vt:lpstr>Not All Clouds Are Created Equal*</vt:lpstr>
      <vt:lpstr>Commercial and Government Cloud Integration</vt:lpstr>
      <vt:lpstr>Azure Commercial and Sovereign Clouds</vt:lpstr>
      <vt:lpstr>Commercial and Government</vt:lpstr>
      <vt:lpstr>Prerequisites and Checklist</vt:lpstr>
      <vt:lpstr>AzureFoundation Checklist</vt:lpstr>
      <vt:lpstr>The AzureFoundation Modules</vt:lpstr>
      <vt:lpstr>Technology Used in AzureFoundation</vt:lpstr>
      <vt:lpstr>Modules</vt:lpstr>
      <vt:lpstr>Security and Identity</vt:lpstr>
      <vt:lpstr>Azure Active Directory with a Sovereign Cloud</vt:lpstr>
      <vt:lpstr>MAG Domain Masking Options</vt:lpstr>
      <vt:lpstr>Identity Overview in the MAG</vt:lpstr>
      <vt:lpstr>Securing Privileged Access</vt:lpstr>
      <vt:lpstr>Azure Security Center </vt:lpstr>
      <vt:lpstr>Monitoring and Management</vt:lpstr>
      <vt:lpstr>PowerPoint Presentation</vt:lpstr>
      <vt:lpstr>Common Issues and Limitations</vt:lpstr>
      <vt:lpstr>Stakeholder Personas</vt:lpstr>
      <vt:lpstr>Important Information about Account Owners</vt:lpstr>
      <vt:lpstr>Financial Reporting for Enterprise Enrollment</vt:lpstr>
      <vt:lpstr>Financial Setup Using Departments</vt:lpstr>
      <vt:lpstr>Visualization</vt:lpstr>
      <vt:lpstr>Pattern Overview Per Department</vt:lpstr>
      <vt:lpstr>Alternative Approaches</vt:lpstr>
      <vt:lpstr>PowerPoint Presentation</vt:lpstr>
      <vt:lpstr>Azure Site Recovery</vt:lpstr>
      <vt:lpstr>Monitoring Azure</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Hybrid Networking Design</vt:lpstr>
      <vt:lpstr>AzureFoundation with One Region</vt:lpstr>
      <vt:lpstr>AzureFoundation with Two Regions</vt:lpstr>
      <vt:lpstr>AzureFoundation with Four Regions</vt:lpstr>
      <vt:lpstr>AzureFoundation with Redundancy</vt:lpstr>
      <vt:lpstr>Hybrid Network Integration</vt:lpstr>
      <vt:lpstr>Azure Built In Security</vt:lpstr>
      <vt:lpstr>AzureFoundation VNET Design </vt:lpstr>
      <vt:lpstr>AzureFoundation Virtual Network Appliances</vt:lpstr>
      <vt:lpstr>Why /16 versus /25</vt:lpstr>
      <vt:lpstr>WAN Resiliency </vt:lpstr>
      <vt:lpstr>Databases and Storage</vt:lpstr>
      <vt:lpstr>KeyVault Integrated Storage</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127</cp:revision>
  <dcterms:created xsi:type="dcterms:W3CDTF">2016-11-09T01:21:01Z</dcterms:created>
  <dcterms:modified xsi:type="dcterms:W3CDTF">2018-04-06T06:26:18Z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willst@microsoft.com</vt:lpwstr>
  </property>
  <property fmtid="{D5CDD505-2E9C-101B-9397-08002B2CF9AE}" pid="18" name="MSIP_Label_f42aa342-8706-4288-bd11-ebb85995028c_SetDate">
    <vt:lpwstr>2017-10-18T09:59:02.5012607-06:00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